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71" r:id="rId2"/>
    <p:sldId id="272" r:id="rId3"/>
    <p:sldId id="273" r:id="rId4"/>
    <p:sldId id="274" r:id="rId5"/>
    <p:sldId id="276" r:id="rId6"/>
    <p:sldId id="275" r:id="rId7"/>
    <p:sldId id="278" r:id="rId8"/>
    <p:sldId id="277" r:id="rId9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35"/>
    <p:restoredTop sz="62337"/>
  </p:normalViewPr>
  <p:slideViewPr>
    <p:cSldViewPr snapToGrid="0" snapToObjects="1">
      <p:cViewPr varScale="1">
        <p:scale>
          <a:sx n="84" d="100"/>
          <a:sy n="84" d="100"/>
        </p:scale>
        <p:origin x="136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g>
</file>

<file path=ppt/media/image2.jpe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2019/6/19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上一节讲了在手术之前应当对显微镜进行的各种检查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这一部分讲解在术中需要的各种操作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术中操作要注意清洁区域和污染区域。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清洁区，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只有套上消毒帽的区域才是清洁区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术者或者助手可以戴手套操作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调整瞳距和移动手柄，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其他没有消毒帽覆盖的区域都是污染区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只有在刷手之前操作或者请巡台护士帮忙，比如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屈光度调节和复位按钮。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4052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显微镜的前一个使用者不一定将显微镜重置为最佳状态，很可能他已经将显微镜的位置挪到了极限，而且显微镜的前一个使用者与你自己有很大的不同，身高、屈光度、瞳距这些都可能不一样，所以要让显微镜变成你自己的显微镜，就要先进行初始化的动作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显微镜的初始化包含一组常规的动作，应该养成习惯，每次坐在显微镜前的时候就要先将显微镜初始化，调整到好用的状态。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3622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显微镜可以通过脚踏来控制调焦，也就是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轴移动，和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平面上的移动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但移动范围是有限的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在手术起始时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应当赋予显微镜最大的自由选择能力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也就是能够在各个方向上都有移动的余地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显微镜应当放置在可移动范围的中央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这段话很别扭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保持最大自由选择能力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是手术中的一个战略原则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不要把自己逼进死胡同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否则就处处被动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这个原则会在撕囊的教学中再次详细解释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这个操作是通过复位按钮来实现的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426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不同的显微镜的复位按钮不同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不一定都是消毒帽覆盖的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有可能需要巡台护士帮忙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有些显微镜点击了复位按钮之后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平面上是复位了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轴上不一定是自动复位的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如果没有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需要用脚踏调焦来将显微镜的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轴指示标记移动到中央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如果到一个新的地方做手术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要先行了解一下当地的显微镜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哪怕先随手戳一下复位按钮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0048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眼科医生要熟记自己的瞳距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瞳距的调整是通过旋钮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硬掰来完成的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如果有旋钮还是使用旋钮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旋钮上通常有标尺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也可能是图中右下这样的标尺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其含义是对齐的线条指示的是瞳距的大小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图中的两个标尺都是表示瞳距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=65mm.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8873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操作之前一定要检查目镜上的屈光度是否合适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并且调整为自己的参数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如果前一个手术医生双眼都是近视或远视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自己又没有重调整参数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那么在使用时通过调整显微镜整体的焦距是可以看清的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但这时候助手就看不清了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又或者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如果前一位医生有屈光参差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那如果没有调整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做手术的时候就好像单眼被打了一拳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各种别扭而且影响立体感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调节屈光度的旋钮是没有消毒帽保护的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所以要么上台之前调好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要么请巡台护士帮忙调整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手术显微镜可以裸眼使用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也可以戴眼镜使用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如果戴眼镜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那么相当于正视眼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目镜上两个镜筒可以分别调整屈光度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如果是近视使用负向的区域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度近视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就应当放在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-2,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如果是远视使用正向的区域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如果戴眼镜或者是正视眼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那么就放在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位置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5446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显微镜灯有两组开关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一组在显微镜基座上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是主开关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当主开关开启以后还可以用脚踏上的开关控制开闭和亮度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有可能这两组中有一组没有打开，那么显微镜就不亮，比如主开关就没开，脚下踩半天也是没有用的。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显微镜上还有一些其他的设定开关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调整反射镜位置的红光反射开关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保护患者黄斑的阴影开关，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滤光片，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这些结构请查阅手术显微镜的说明书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显微镜是有说明书的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放在护士长那里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去借来看看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0689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这是今天的作业，去手术室，</a:t>
            </a:r>
            <a:r>
              <a:rPr lang="zh-CN" altLang="en-US" dirty="0"/>
              <a:t>担任一天显微镜调节员，为每台手术：</a:t>
            </a:r>
            <a:endParaRPr lang="en-US" altLang="zh-CN" dirty="0"/>
          </a:p>
          <a:p>
            <a:r>
              <a:rPr lang="zh-CN" altLang="en-US" dirty="0"/>
              <a:t>复位显微镜，</a:t>
            </a:r>
            <a:endParaRPr lang="en-US" altLang="zh-CN" dirty="0"/>
          </a:p>
          <a:p>
            <a:r>
              <a:rPr lang="zh-CN" altLang="en-US" dirty="0"/>
              <a:t>询问术者和助手的屈光度和瞳距，并调整。</a:t>
            </a:r>
            <a:endParaRPr lang="en-US" altLang="zh-CN" dirty="0"/>
          </a:p>
          <a:p>
            <a:r>
              <a:rPr lang="zh-CN" altLang="en-US" dirty="0"/>
              <a:t>开、关显微镜灯光，并调整亮度。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还有，去护士长那里借来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手术显微镜说明书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仔细阅读一遍</a:t>
            </a:r>
            <a:endParaRPr kumimoji="1" lang="en-US" altLang="zh-CN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zh-CN" alt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9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07E339-DEA2-4F43-9FCF-D1A20877E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显微镜操作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7898088-8B68-5348-9499-F7104EEBA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4D7D651-AB3F-AB41-A1E7-5AE00DF59B2E}"/>
              </a:ext>
            </a:extLst>
          </p:cNvPr>
          <p:cNvGrpSpPr/>
          <p:nvPr/>
        </p:nvGrpSpPr>
        <p:grpSpPr>
          <a:xfrm>
            <a:off x="457200" y="1600201"/>
            <a:ext cx="5562600" cy="3059216"/>
            <a:chOff x="457200" y="1600200"/>
            <a:chExt cx="8229600" cy="4525963"/>
          </a:xfrm>
        </p:grpSpPr>
        <p:pic>
          <p:nvPicPr>
            <p:cNvPr id="6" name="内容占位符 3" descr="1.pic.jpg">
              <a:extLst>
                <a:ext uri="{FF2B5EF4-FFF2-40B4-BE49-F238E27FC236}">
                  <a16:creationId xmlns:a16="http://schemas.microsoft.com/office/drawing/2014/main" id="{C9830967-45A0-C442-83D7-D175D5FA1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88" b="8688"/>
            <a:stretch>
              <a:fillRect/>
            </a:stretch>
          </p:blipFill>
          <p:spPr bwMode="auto">
            <a:xfrm>
              <a:off x="457200" y="1600200"/>
              <a:ext cx="8229600" cy="4525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</p:pic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2FAEA471-3FB5-4F48-A7EC-A5E9959871F1}"/>
                </a:ext>
              </a:extLst>
            </p:cNvPr>
            <p:cNvSpPr/>
            <p:nvPr/>
          </p:nvSpPr>
          <p:spPr>
            <a:xfrm>
              <a:off x="4746798" y="2398777"/>
              <a:ext cx="615728" cy="615728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C119B6C2-CE9C-894A-B204-DA8DE9EC204A}"/>
                </a:ext>
              </a:extLst>
            </p:cNvPr>
            <p:cNvSpPr/>
            <p:nvPr/>
          </p:nvSpPr>
          <p:spPr>
            <a:xfrm>
              <a:off x="3847204" y="2575299"/>
              <a:ext cx="796959" cy="708587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28F01FF-4602-2C48-A044-75E4407F080E}"/>
                </a:ext>
              </a:extLst>
            </p:cNvPr>
            <p:cNvSpPr/>
            <p:nvPr/>
          </p:nvSpPr>
          <p:spPr>
            <a:xfrm rot="20358652">
              <a:off x="3847203" y="3821117"/>
              <a:ext cx="1130519" cy="617261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0" name="线形标注 2 9">
              <a:extLst>
                <a:ext uri="{FF2B5EF4-FFF2-40B4-BE49-F238E27FC236}">
                  <a16:creationId xmlns:a16="http://schemas.microsoft.com/office/drawing/2014/main" id="{234A3AC8-2A00-8149-9191-05BFD6FAB60A}"/>
                </a:ext>
              </a:extLst>
            </p:cNvPr>
            <p:cNvSpPr/>
            <p:nvPr/>
          </p:nvSpPr>
          <p:spPr>
            <a:xfrm>
              <a:off x="6363275" y="1789641"/>
              <a:ext cx="1950035" cy="679867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4953"/>
                <a:gd name="adj6" fmla="val -54090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消毒帽的区域可以戴手套操作</a:t>
              </a:r>
            </a:p>
          </p:txBody>
        </p:sp>
        <p:sp>
          <p:nvSpPr>
            <p:cNvPr id="11" name="线形标注 2 10">
              <a:extLst>
                <a:ext uri="{FF2B5EF4-FFF2-40B4-BE49-F238E27FC236}">
                  <a16:creationId xmlns:a16="http://schemas.microsoft.com/office/drawing/2014/main" id="{5E1D1FDE-2BB6-4043-935D-9BDC1A2E6DF8}"/>
                </a:ext>
              </a:extLst>
            </p:cNvPr>
            <p:cNvSpPr/>
            <p:nvPr/>
          </p:nvSpPr>
          <p:spPr>
            <a:xfrm>
              <a:off x="5938362" y="2935793"/>
              <a:ext cx="1950035" cy="89968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65031"/>
                <a:gd name="adj6" fmla="val -56064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其他区域，刷手前操作或者请巡台护士帮忙</a:t>
              </a:r>
              <a:r>
                <a:rPr kumimoji="1" lang="en-US" altLang="zh-CN" sz="1200" dirty="0"/>
                <a:t>	</a:t>
              </a:r>
              <a:endParaRPr kumimoji="1"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3383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2AAF31-E544-EE46-B353-0B6682CDF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初始化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F00C5C-DD0D-C346-A2F3-0C9DFC565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调整床高（术前完成） 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显微镜复位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调整屈光度、瞳距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开灯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调整放大率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粗调焦距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调整坐姿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微调焦距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9885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040CF-8F4B-0F45-B172-FA11A6ECB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显微镜复位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D3DE8F-3EBA-5845-9653-9CAF36BCE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保持最大自由选择能力</a:t>
            </a:r>
            <a:endParaRPr kumimoji="1" lang="zh-CN" altLang="en-US" dirty="0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55ECF34-0093-5D4F-AC9D-22B75D4DC50E}"/>
              </a:ext>
            </a:extLst>
          </p:cNvPr>
          <p:cNvGrpSpPr/>
          <p:nvPr/>
        </p:nvGrpSpPr>
        <p:grpSpPr>
          <a:xfrm>
            <a:off x="200267" y="2291372"/>
            <a:ext cx="5819533" cy="3130428"/>
            <a:chOff x="-461850" y="1436701"/>
            <a:chExt cx="9313986" cy="5010154"/>
          </a:xfrm>
        </p:grpSpPr>
        <p:pic>
          <p:nvPicPr>
            <p:cNvPr id="4" name="图片 3" descr="10.pic.jpg">
              <a:extLst>
                <a:ext uri="{FF2B5EF4-FFF2-40B4-BE49-F238E27FC236}">
                  <a16:creationId xmlns:a16="http://schemas.microsoft.com/office/drawing/2014/main" id="{F71B7705-876D-4642-BD34-3D98E97F1C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668" t="14504" r="41147" b="59406"/>
            <a:stretch/>
          </p:blipFill>
          <p:spPr>
            <a:xfrm>
              <a:off x="3053346" y="1851959"/>
              <a:ext cx="3168808" cy="38310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" name="线形标注 2 4">
              <a:extLst>
                <a:ext uri="{FF2B5EF4-FFF2-40B4-BE49-F238E27FC236}">
                  <a16:creationId xmlns:a16="http://schemas.microsoft.com/office/drawing/2014/main" id="{D6B06C00-5877-294A-967E-5F14A084C814}"/>
                </a:ext>
              </a:extLst>
            </p:cNvPr>
            <p:cNvSpPr/>
            <p:nvPr/>
          </p:nvSpPr>
          <p:spPr>
            <a:xfrm flipH="1">
              <a:off x="2134507" y="1463110"/>
              <a:ext cx="1252396" cy="5676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51485"/>
                <a:gd name="adj6" fmla="val -48128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复位按钮</a:t>
              </a:r>
            </a:p>
          </p:txBody>
        </p:sp>
        <p:pic>
          <p:nvPicPr>
            <p:cNvPr id="6" name="内容占位符 3" descr="20150823_043630914_iOS.jpg">
              <a:extLst>
                <a:ext uri="{FF2B5EF4-FFF2-40B4-BE49-F238E27FC236}">
                  <a16:creationId xmlns:a16="http://schemas.microsoft.com/office/drawing/2014/main" id="{03256D1A-5DCB-D246-A740-0D12BA7315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3456" b="79442" l="9992" r="89988">
                          <a14:foregroundMark x1="30459" y1="15961" x2="34510" y2="146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43" t="13184" r="43043" b="13184"/>
            <a:stretch/>
          </p:blipFill>
          <p:spPr bwMode="auto">
            <a:xfrm>
              <a:off x="-461850" y="1920892"/>
              <a:ext cx="3515196" cy="4525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</p:pic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0B23869-A2A0-404E-B092-9C40C73302E5}"/>
                </a:ext>
              </a:extLst>
            </p:cNvPr>
            <p:cNvSpPr/>
            <p:nvPr/>
          </p:nvSpPr>
          <p:spPr>
            <a:xfrm>
              <a:off x="628630" y="2477363"/>
              <a:ext cx="602902" cy="602902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149CAF75-9B9F-C545-975A-166F381FC35B}"/>
                </a:ext>
              </a:extLst>
            </p:cNvPr>
            <p:cNvSpPr/>
            <p:nvPr/>
          </p:nvSpPr>
          <p:spPr>
            <a:xfrm>
              <a:off x="3925730" y="2175912"/>
              <a:ext cx="602902" cy="602902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sp>
          <p:nvSpPr>
            <p:cNvPr id="9" name="线形标注 2 8">
              <a:extLst>
                <a:ext uri="{FF2B5EF4-FFF2-40B4-BE49-F238E27FC236}">
                  <a16:creationId xmlns:a16="http://schemas.microsoft.com/office/drawing/2014/main" id="{63F47E86-8453-C14C-9474-A994FA07269A}"/>
                </a:ext>
              </a:extLst>
            </p:cNvPr>
            <p:cNvSpPr/>
            <p:nvPr/>
          </p:nvSpPr>
          <p:spPr>
            <a:xfrm>
              <a:off x="2065500" y="1489522"/>
              <a:ext cx="1398380" cy="5676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3458"/>
                <a:gd name="adj6" fmla="val -59682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复位按钮</a:t>
              </a: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F91969C-5D6D-6642-AD01-63C8C6A0F89C}"/>
                </a:ext>
              </a:extLst>
            </p:cNvPr>
            <p:cNvSpPr/>
            <p:nvPr/>
          </p:nvSpPr>
          <p:spPr>
            <a:xfrm>
              <a:off x="7210001" y="1436701"/>
              <a:ext cx="1642135" cy="62050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F12C083-EA04-D14B-8B3B-E695F25E28FE}"/>
                </a:ext>
              </a:extLst>
            </p:cNvPr>
            <p:cNvSpPr/>
            <p:nvPr/>
          </p:nvSpPr>
          <p:spPr>
            <a:xfrm>
              <a:off x="7068880" y="3080265"/>
              <a:ext cx="705604" cy="155052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2FD38DD-5E4F-B34C-BDF7-D695CF1DF8AD}"/>
                </a:ext>
              </a:extLst>
            </p:cNvPr>
            <p:cNvSpPr/>
            <p:nvPr/>
          </p:nvSpPr>
          <p:spPr>
            <a:xfrm>
              <a:off x="6684004" y="3194092"/>
              <a:ext cx="615801" cy="29665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A41D78BB-EAB0-6F44-A8FD-3241FFDC457A}"/>
                </a:ext>
              </a:extLst>
            </p:cNvPr>
            <p:cNvCxnSpPr/>
            <p:nvPr/>
          </p:nvCxnSpPr>
          <p:spPr>
            <a:xfrm>
              <a:off x="7543559" y="3194092"/>
              <a:ext cx="0" cy="1205803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7D34EFC0-EFC2-4C49-B564-3F745D9DEE24}"/>
                </a:ext>
              </a:extLst>
            </p:cNvPr>
            <p:cNvCxnSpPr/>
            <p:nvPr/>
          </p:nvCxnSpPr>
          <p:spPr>
            <a:xfrm>
              <a:off x="7543559" y="1797495"/>
              <a:ext cx="100067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线箭头连接符 14">
              <a:extLst>
                <a:ext uri="{FF2B5EF4-FFF2-40B4-BE49-F238E27FC236}">
                  <a16:creationId xmlns:a16="http://schemas.microsoft.com/office/drawing/2014/main" id="{E247A480-6CB2-E94E-9A4E-90CFD7F0BCC6}"/>
                </a:ext>
              </a:extLst>
            </p:cNvPr>
            <p:cNvCxnSpPr/>
            <p:nvPr/>
          </p:nvCxnSpPr>
          <p:spPr>
            <a:xfrm flipH="1">
              <a:off x="7774484" y="1641944"/>
              <a:ext cx="500339" cy="317432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罐形 10">
              <a:extLst>
                <a:ext uri="{FF2B5EF4-FFF2-40B4-BE49-F238E27FC236}">
                  <a16:creationId xmlns:a16="http://schemas.microsoft.com/office/drawing/2014/main" id="{048EE80C-2CCF-8544-8E2A-AC2495A2C450}"/>
                </a:ext>
              </a:extLst>
            </p:cNvPr>
            <p:cNvSpPr/>
            <p:nvPr/>
          </p:nvSpPr>
          <p:spPr>
            <a:xfrm rot="10800000">
              <a:off x="7915605" y="1797495"/>
              <a:ext cx="243755" cy="1731737"/>
            </a:xfrm>
            <a:prstGeom prst="can">
              <a:avLst>
                <a:gd name="adj" fmla="val 2123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3F85E48-1436-7E43-849D-CF2AD0077A2E}"/>
                </a:ext>
              </a:extLst>
            </p:cNvPr>
            <p:cNvSpPr/>
            <p:nvPr/>
          </p:nvSpPr>
          <p:spPr>
            <a:xfrm>
              <a:off x="7774484" y="3400955"/>
              <a:ext cx="769751" cy="6525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92CD2A51-64B6-7642-96AC-7ED87C895C21}"/>
              </a:ext>
            </a:extLst>
          </p:cNvPr>
          <p:cNvSpPr/>
          <p:nvPr/>
        </p:nvSpPr>
        <p:spPr>
          <a:xfrm>
            <a:off x="2016692" y="1922039"/>
            <a:ext cx="3185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FF0000"/>
                </a:solidFill>
              </a:rPr>
              <a:t>注意：非清洁区，请护士帮忙</a:t>
            </a:r>
          </a:p>
        </p:txBody>
      </p:sp>
    </p:spTree>
    <p:extLst>
      <p:ext uri="{BB962C8B-B14F-4D97-AF65-F5344CB8AC3E}">
        <p14:creationId xmlns:p14="http://schemas.microsoft.com/office/powerpoint/2010/main" val="1022464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B8A02-6FB8-2940-9215-6C8162D4D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显微镜复位：</a:t>
            </a:r>
            <a:r>
              <a:rPr kumimoji="1" lang="en-US" altLang="zh-CN" dirty="0"/>
              <a:t>z</a:t>
            </a:r>
            <a:r>
              <a:rPr kumimoji="1" lang="zh-CN" altLang="en-US" dirty="0"/>
              <a:t>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E9C0E1-6F6D-6C44-97B6-F46B10A0C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B20900ED-04C9-234E-838C-16A76A2D7A5E}"/>
              </a:ext>
            </a:extLst>
          </p:cNvPr>
          <p:cNvGrpSpPr/>
          <p:nvPr/>
        </p:nvGrpSpPr>
        <p:grpSpPr>
          <a:xfrm>
            <a:off x="481145" y="1774736"/>
            <a:ext cx="1088628" cy="2524302"/>
            <a:chOff x="1549924" y="1704541"/>
            <a:chExt cx="1088628" cy="2524302"/>
          </a:xfrm>
        </p:grpSpPr>
        <p:sp>
          <p:nvSpPr>
            <p:cNvPr id="4" name="直角三角形 3">
              <a:extLst>
                <a:ext uri="{FF2B5EF4-FFF2-40B4-BE49-F238E27FC236}">
                  <a16:creationId xmlns:a16="http://schemas.microsoft.com/office/drawing/2014/main" id="{37989FFD-24C5-1941-A282-CF626CDC0FEE}"/>
                </a:ext>
              </a:extLst>
            </p:cNvPr>
            <p:cNvSpPr/>
            <p:nvPr/>
          </p:nvSpPr>
          <p:spPr>
            <a:xfrm>
              <a:off x="2219343" y="2983615"/>
              <a:ext cx="419209" cy="1245228"/>
            </a:xfrm>
            <a:prstGeom prst="rt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直角三角形 4">
              <a:extLst>
                <a:ext uri="{FF2B5EF4-FFF2-40B4-BE49-F238E27FC236}">
                  <a16:creationId xmlns:a16="http://schemas.microsoft.com/office/drawing/2014/main" id="{45286157-C9AE-7241-A516-20C18992F4FB}"/>
                </a:ext>
              </a:extLst>
            </p:cNvPr>
            <p:cNvSpPr/>
            <p:nvPr/>
          </p:nvSpPr>
          <p:spPr>
            <a:xfrm flipV="1">
              <a:off x="2219343" y="1704541"/>
              <a:ext cx="419209" cy="1245228"/>
            </a:xfrm>
            <a:prstGeom prst="rt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91280BD7-CE37-B84C-B5D9-66CE76417229}"/>
                </a:ext>
              </a:extLst>
            </p:cNvPr>
            <p:cNvSpPr/>
            <p:nvPr/>
          </p:nvSpPr>
          <p:spPr>
            <a:xfrm rot="5400000">
              <a:off x="1657276" y="2759132"/>
              <a:ext cx="234264" cy="448967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5CAED746-D7A5-C248-AF29-5B956094D734}"/>
              </a:ext>
            </a:extLst>
          </p:cNvPr>
          <p:cNvGrpSpPr/>
          <p:nvPr/>
        </p:nvGrpSpPr>
        <p:grpSpPr>
          <a:xfrm>
            <a:off x="3572669" y="1339631"/>
            <a:ext cx="2168132" cy="3194093"/>
            <a:chOff x="6684004" y="1436701"/>
            <a:chExt cx="2168132" cy="319409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A1727D4-F701-0246-8979-579D59B2A756}"/>
                </a:ext>
              </a:extLst>
            </p:cNvPr>
            <p:cNvSpPr/>
            <p:nvPr/>
          </p:nvSpPr>
          <p:spPr>
            <a:xfrm>
              <a:off x="7210001" y="1436701"/>
              <a:ext cx="1642135" cy="62050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5805652-D8E4-D046-9A10-5AAA42C407C8}"/>
                </a:ext>
              </a:extLst>
            </p:cNvPr>
            <p:cNvSpPr/>
            <p:nvPr/>
          </p:nvSpPr>
          <p:spPr>
            <a:xfrm>
              <a:off x="7068880" y="3080265"/>
              <a:ext cx="705604" cy="155052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BB24C07-2A50-294B-9760-BD7AF64C417B}"/>
                </a:ext>
              </a:extLst>
            </p:cNvPr>
            <p:cNvSpPr/>
            <p:nvPr/>
          </p:nvSpPr>
          <p:spPr>
            <a:xfrm>
              <a:off x="6684004" y="3194092"/>
              <a:ext cx="615801" cy="29665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C746A719-4DEB-874D-8CEE-6D95FE8AA6F8}"/>
                </a:ext>
              </a:extLst>
            </p:cNvPr>
            <p:cNvCxnSpPr/>
            <p:nvPr/>
          </p:nvCxnSpPr>
          <p:spPr>
            <a:xfrm>
              <a:off x="7543559" y="3194092"/>
              <a:ext cx="0" cy="1205803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BC8281E6-FDBF-9944-9561-CD9374928FBA}"/>
                </a:ext>
              </a:extLst>
            </p:cNvPr>
            <p:cNvCxnSpPr/>
            <p:nvPr/>
          </p:nvCxnSpPr>
          <p:spPr>
            <a:xfrm>
              <a:off x="7543559" y="1797495"/>
              <a:ext cx="100067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线箭头连接符 13">
              <a:extLst>
                <a:ext uri="{FF2B5EF4-FFF2-40B4-BE49-F238E27FC236}">
                  <a16:creationId xmlns:a16="http://schemas.microsoft.com/office/drawing/2014/main" id="{6D6910FB-A8A2-0645-8054-E14FA5C42F97}"/>
                </a:ext>
              </a:extLst>
            </p:cNvPr>
            <p:cNvCxnSpPr/>
            <p:nvPr/>
          </p:nvCxnSpPr>
          <p:spPr>
            <a:xfrm flipH="1">
              <a:off x="7774484" y="1641944"/>
              <a:ext cx="500339" cy="317432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罐形 10">
              <a:extLst>
                <a:ext uri="{FF2B5EF4-FFF2-40B4-BE49-F238E27FC236}">
                  <a16:creationId xmlns:a16="http://schemas.microsoft.com/office/drawing/2014/main" id="{4667BD97-E40B-FF46-8C37-21556C7431D4}"/>
                </a:ext>
              </a:extLst>
            </p:cNvPr>
            <p:cNvSpPr/>
            <p:nvPr/>
          </p:nvSpPr>
          <p:spPr>
            <a:xfrm rot="10800000">
              <a:off x="7915605" y="1797495"/>
              <a:ext cx="243755" cy="1731737"/>
            </a:xfrm>
            <a:prstGeom prst="can">
              <a:avLst>
                <a:gd name="adj" fmla="val 2123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DF50FE95-513D-8741-9EC3-600A5A4664BE}"/>
                </a:ext>
              </a:extLst>
            </p:cNvPr>
            <p:cNvSpPr/>
            <p:nvPr/>
          </p:nvSpPr>
          <p:spPr>
            <a:xfrm>
              <a:off x="7774484" y="3400955"/>
              <a:ext cx="769751" cy="65259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4933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07D304-0D58-EF48-96E1-3C9ABFD13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瞳距调节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B2699C-4B58-904D-9349-BDC8AF8AB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D74CC1D-9B11-A84D-A14F-37DDF067F4EC}"/>
              </a:ext>
            </a:extLst>
          </p:cNvPr>
          <p:cNvGrpSpPr/>
          <p:nvPr/>
        </p:nvGrpSpPr>
        <p:grpSpPr>
          <a:xfrm>
            <a:off x="461851" y="967929"/>
            <a:ext cx="5727701" cy="4175571"/>
            <a:chOff x="461851" y="474624"/>
            <a:chExt cx="8330183" cy="6072816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8571CAB8-1B18-C143-8522-08D98BC2B782}"/>
                </a:ext>
              </a:extLst>
            </p:cNvPr>
            <p:cNvSpPr/>
            <p:nvPr/>
          </p:nvSpPr>
          <p:spPr>
            <a:xfrm>
              <a:off x="6542883" y="474624"/>
              <a:ext cx="700110" cy="255270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5" name="图片 4" descr="20150823_043651360_iOS.jpg">
              <a:extLst>
                <a:ext uri="{FF2B5EF4-FFF2-40B4-BE49-F238E27FC236}">
                  <a16:creationId xmlns:a16="http://schemas.microsoft.com/office/drawing/2014/main" id="{5DB45A47-BD93-D744-A29D-DBA408F9B8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634" b="99483" l="9549" r="89950">
                          <a14:foregroundMark x1="11227" y1="56921" x2="9549" y2="71927"/>
                          <a14:foregroundMark x1="39853" y1="13146" x2="42380" y2="29106"/>
                          <a14:foregroundMark x1="27353" y1="2634" x2="12770" y2="35305"/>
                          <a14:foregroundMark x1="58218" y1="56353" x2="55691" y2="60098"/>
                          <a14:foregroundMark x1="10108" y1="55398" x2="19792" y2="7833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24" t="7515" r="31392"/>
            <a:stretch/>
          </p:blipFill>
          <p:spPr>
            <a:xfrm>
              <a:off x="461851" y="1203861"/>
              <a:ext cx="4438897" cy="5343579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6AACDD1-9832-904E-B51A-27BB3137350D}"/>
                </a:ext>
              </a:extLst>
            </p:cNvPr>
            <p:cNvSpPr/>
            <p:nvPr/>
          </p:nvSpPr>
          <p:spPr>
            <a:xfrm>
              <a:off x="2976370" y="2796468"/>
              <a:ext cx="1218773" cy="1218773"/>
            </a:xfrm>
            <a:prstGeom prst="ellipse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" name="直线连接符 6">
              <a:extLst>
                <a:ext uri="{FF2B5EF4-FFF2-40B4-BE49-F238E27FC236}">
                  <a16:creationId xmlns:a16="http://schemas.microsoft.com/office/drawing/2014/main" id="{2066E238-CA03-7841-9642-EA3CC827869D}"/>
                </a:ext>
              </a:extLst>
            </p:cNvPr>
            <p:cNvCxnSpPr/>
            <p:nvPr/>
          </p:nvCxnSpPr>
          <p:spPr>
            <a:xfrm rot="5400000">
              <a:off x="6791916" y="1984317"/>
              <a:ext cx="0" cy="2880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线连接符 7">
              <a:extLst>
                <a:ext uri="{FF2B5EF4-FFF2-40B4-BE49-F238E27FC236}">
                  <a16:creationId xmlns:a16="http://schemas.microsoft.com/office/drawing/2014/main" id="{D8D556A4-0248-F34E-93DF-7762F8905921}"/>
                </a:ext>
              </a:extLst>
            </p:cNvPr>
            <p:cNvCxnSpPr/>
            <p:nvPr/>
          </p:nvCxnSpPr>
          <p:spPr>
            <a:xfrm rot="5400000">
              <a:off x="6789021" y="1704970"/>
              <a:ext cx="0" cy="2822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线连接符 8">
              <a:extLst>
                <a:ext uri="{FF2B5EF4-FFF2-40B4-BE49-F238E27FC236}">
                  <a16:creationId xmlns:a16="http://schemas.microsoft.com/office/drawing/2014/main" id="{B382B35C-D19B-6749-873C-FD8B938078DD}"/>
                </a:ext>
              </a:extLst>
            </p:cNvPr>
            <p:cNvCxnSpPr/>
            <p:nvPr/>
          </p:nvCxnSpPr>
          <p:spPr>
            <a:xfrm rot="5400000">
              <a:off x="6791916" y="2548801"/>
              <a:ext cx="0" cy="2880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线连接符 9">
              <a:extLst>
                <a:ext uri="{FF2B5EF4-FFF2-40B4-BE49-F238E27FC236}">
                  <a16:creationId xmlns:a16="http://schemas.microsoft.com/office/drawing/2014/main" id="{F909E5C6-2C15-1745-9E2F-71257BAC8911}"/>
                </a:ext>
              </a:extLst>
            </p:cNvPr>
            <p:cNvCxnSpPr/>
            <p:nvPr/>
          </p:nvCxnSpPr>
          <p:spPr>
            <a:xfrm rot="5400000">
              <a:off x="6881916" y="2176559"/>
              <a:ext cx="0" cy="4679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直线连接符 10">
              <a:extLst>
                <a:ext uri="{FF2B5EF4-FFF2-40B4-BE49-F238E27FC236}">
                  <a16:creationId xmlns:a16="http://schemas.microsoft.com/office/drawing/2014/main" id="{36A38C3A-327D-F340-878A-5DA56C6296A0}"/>
                </a:ext>
              </a:extLst>
            </p:cNvPr>
            <p:cNvCxnSpPr/>
            <p:nvPr/>
          </p:nvCxnSpPr>
          <p:spPr>
            <a:xfrm rot="5400000">
              <a:off x="6791916" y="1418283"/>
              <a:ext cx="0" cy="2880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1A86FC57-6794-5B49-B0EA-6F6640BB0CED}"/>
                </a:ext>
              </a:extLst>
            </p:cNvPr>
            <p:cNvCxnSpPr/>
            <p:nvPr/>
          </p:nvCxnSpPr>
          <p:spPr>
            <a:xfrm rot="5400000">
              <a:off x="6789021" y="1138936"/>
              <a:ext cx="0" cy="2822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D5F8F9AC-730B-6540-8DEE-1232D979F9DD}"/>
                </a:ext>
              </a:extLst>
            </p:cNvPr>
            <p:cNvCxnSpPr/>
            <p:nvPr/>
          </p:nvCxnSpPr>
          <p:spPr>
            <a:xfrm rot="5400000">
              <a:off x="6883090" y="762626"/>
              <a:ext cx="0" cy="47034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线连接符 13">
              <a:extLst>
                <a:ext uri="{FF2B5EF4-FFF2-40B4-BE49-F238E27FC236}">
                  <a16:creationId xmlns:a16="http://schemas.microsoft.com/office/drawing/2014/main" id="{7AFB85F3-4C09-6A49-9426-63B830E3BB30}"/>
                </a:ext>
              </a:extLst>
            </p:cNvPr>
            <p:cNvCxnSpPr/>
            <p:nvPr/>
          </p:nvCxnSpPr>
          <p:spPr>
            <a:xfrm rot="5400000">
              <a:off x="6789021" y="574453"/>
              <a:ext cx="0" cy="2822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7F02391-8450-E14E-B65B-2172A73948BB}"/>
                </a:ext>
              </a:extLst>
            </p:cNvPr>
            <p:cNvSpPr txBox="1"/>
            <p:nvPr/>
          </p:nvSpPr>
          <p:spPr>
            <a:xfrm>
              <a:off x="7242993" y="813134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60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D2CCCD4-1852-EB44-A18E-3970E7CEE438}"/>
                </a:ext>
              </a:extLst>
            </p:cNvPr>
            <p:cNvSpPr txBox="1"/>
            <p:nvPr/>
          </p:nvSpPr>
          <p:spPr>
            <a:xfrm>
              <a:off x="7258447" y="222589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65</a:t>
              </a:r>
              <a:endParaRPr kumimoji="1" lang="zh-CN" altLang="en-US" dirty="0"/>
            </a:p>
          </p:txBody>
        </p: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5702D27B-CF74-3D40-8D3F-C8C6F40641E5}"/>
                </a:ext>
              </a:extLst>
            </p:cNvPr>
            <p:cNvCxnSpPr/>
            <p:nvPr/>
          </p:nvCxnSpPr>
          <p:spPr>
            <a:xfrm rot="5400000">
              <a:off x="6231909" y="2176560"/>
              <a:ext cx="0" cy="4679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8" name="组 64">
              <a:extLst>
                <a:ext uri="{FF2B5EF4-FFF2-40B4-BE49-F238E27FC236}">
                  <a16:creationId xmlns:a16="http://schemas.microsoft.com/office/drawing/2014/main" id="{7479C8CB-0899-4946-93E9-3C8EC4507E20}"/>
                </a:ext>
              </a:extLst>
            </p:cNvPr>
            <p:cNvGrpSpPr/>
            <p:nvPr/>
          </p:nvGrpSpPr>
          <p:grpSpPr>
            <a:xfrm>
              <a:off x="5724860" y="3938079"/>
              <a:ext cx="3067174" cy="1537301"/>
              <a:chOff x="5886983" y="4015241"/>
              <a:chExt cx="2460214" cy="1233086"/>
            </a:xfrm>
          </p:grpSpPr>
          <p:grpSp>
            <p:nvGrpSpPr>
              <p:cNvPr id="19" name="组 54">
                <a:extLst>
                  <a:ext uri="{FF2B5EF4-FFF2-40B4-BE49-F238E27FC236}">
                    <a16:creationId xmlns:a16="http://schemas.microsoft.com/office/drawing/2014/main" id="{61D39362-C5DE-1647-915C-977F3E109AFF}"/>
                  </a:ext>
                </a:extLst>
              </p:cNvPr>
              <p:cNvGrpSpPr/>
              <p:nvPr/>
            </p:nvGrpSpPr>
            <p:grpSpPr>
              <a:xfrm>
                <a:off x="7115916" y="4015241"/>
                <a:ext cx="1231281" cy="1231281"/>
                <a:chOff x="7115916" y="4015241"/>
                <a:chExt cx="1231281" cy="1231281"/>
              </a:xfrm>
            </p:grpSpPr>
            <p:sp>
              <p:nvSpPr>
                <p:cNvPr id="29" name="椭圆 28">
                  <a:extLst>
                    <a:ext uri="{FF2B5EF4-FFF2-40B4-BE49-F238E27FC236}">
                      <a16:creationId xmlns:a16="http://schemas.microsoft.com/office/drawing/2014/main" id="{A1843977-14DE-4946-9869-7DF99D0B4E36}"/>
                    </a:ext>
                  </a:extLst>
                </p:cNvPr>
                <p:cNvSpPr/>
                <p:nvPr/>
              </p:nvSpPr>
              <p:spPr>
                <a:xfrm>
                  <a:off x="7115916" y="4015241"/>
                  <a:ext cx="1231281" cy="1231281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/>
                </a:p>
              </p:txBody>
            </p:sp>
            <p:cxnSp>
              <p:nvCxnSpPr>
                <p:cNvPr id="30" name="直线连接符 29">
                  <a:extLst>
                    <a:ext uri="{FF2B5EF4-FFF2-40B4-BE49-F238E27FC236}">
                      <a16:creationId xmlns:a16="http://schemas.microsoft.com/office/drawing/2014/main" id="{902B7CAC-68FA-7547-A78E-EA5D6E8AFB0A}"/>
                    </a:ext>
                  </a:extLst>
                </p:cNvPr>
                <p:cNvCxnSpPr>
                  <a:stCxn id="33" idx="2"/>
                  <a:endCxn id="29" idx="2"/>
                </p:cNvCxnSpPr>
                <p:nvPr/>
              </p:nvCxnSpPr>
              <p:spPr>
                <a:xfrm flipH="1">
                  <a:off x="7115916" y="4630882"/>
                  <a:ext cx="24039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线连接符 30">
                  <a:extLst>
                    <a:ext uri="{FF2B5EF4-FFF2-40B4-BE49-F238E27FC236}">
                      <a16:creationId xmlns:a16="http://schemas.microsoft.com/office/drawing/2014/main" id="{68B45BCC-86F5-BE4B-90C7-82522418024F}"/>
                    </a:ext>
                  </a:extLst>
                </p:cNvPr>
                <p:cNvCxnSpPr>
                  <a:stCxn id="29" idx="1"/>
                  <a:endCxn id="33" idx="1"/>
                </p:cNvCxnSpPr>
                <p:nvPr/>
              </p:nvCxnSpPr>
              <p:spPr>
                <a:xfrm>
                  <a:off x="7296233" y="4195558"/>
                  <a:ext cx="169985" cy="16998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线连接符 31">
                  <a:extLst>
                    <a:ext uri="{FF2B5EF4-FFF2-40B4-BE49-F238E27FC236}">
                      <a16:creationId xmlns:a16="http://schemas.microsoft.com/office/drawing/2014/main" id="{F46E54D9-1617-9A4A-B5BF-B2811F8C0271}"/>
                    </a:ext>
                  </a:extLst>
                </p:cNvPr>
                <p:cNvCxnSpPr>
                  <a:stCxn id="33" idx="3"/>
                  <a:endCxn id="29" idx="3"/>
                </p:cNvCxnSpPr>
                <p:nvPr/>
              </p:nvCxnSpPr>
              <p:spPr>
                <a:xfrm flipH="1">
                  <a:off x="7296233" y="4896220"/>
                  <a:ext cx="169985" cy="169985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3" name="椭圆 32">
                  <a:extLst>
                    <a:ext uri="{FF2B5EF4-FFF2-40B4-BE49-F238E27FC236}">
                      <a16:creationId xmlns:a16="http://schemas.microsoft.com/office/drawing/2014/main" id="{16379890-DECE-B140-91BF-BB60CE8FCBF0}"/>
                    </a:ext>
                  </a:extLst>
                </p:cNvPr>
                <p:cNvSpPr/>
                <p:nvPr/>
              </p:nvSpPr>
              <p:spPr>
                <a:xfrm>
                  <a:off x="7356311" y="4255636"/>
                  <a:ext cx="750491" cy="750491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20" name="组 55">
                <a:extLst>
                  <a:ext uri="{FF2B5EF4-FFF2-40B4-BE49-F238E27FC236}">
                    <a16:creationId xmlns:a16="http://schemas.microsoft.com/office/drawing/2014/main" id="{F052A72F-F7BD-F649-93BD-B418DBC3C1A8}"/>
                  </a:ext>
                </a:extLst>
              </p:cNvPr>
              <p:cNvGrpSpPr/>
              <p:nvPr/>
            </p:nvGrpSpPr>
            <p:grpSpPr>
              <a:xfrm flipH="1">
                <a:off x="5886983" y="4017046"/>
                <a:ext cx="1231281" cy="1231281"/>
                <a:chOff x="7115916" y="4015241"/>
                <a:chExt cx="1231281" cy="1231281"/>
              </a:xfrm>
            </p:grpSpPr>
            <p:sp>
              <p:nvSpPr>
                <p:cNvPr id="24" name="椭圆 23">
                  <a:extLst>
                    <a:ext uri="{FF2B5EF4-FFF2-40B4-BE49-F238E27FC236}">
                      <a16:creationId xmlns:a16="http://schemas.microsoft.com/office/drawing/2014/main" id="{DA7C69FC-5E12-794E-8EE8-137A7A0F911D}"/>
                    </a:ext>
                  </a:extLst>
                </p:cNvPr>
                <p:cNvSpPr/>
                <p:nvPr/>
              </p:nvSpPr>
              <p:spPr>
                <a:xfrm>
                  <a:off x="7115916" y="4015241"/>
                  <a:ext cx="1231281" cy="1231281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cxnSp>
              <p:nvCxnSpPr>
                <p:cNvPr id="25" name="直线连接符 24">
                  <a:extLst>
                    <a:ext uri="{FF2B5EF4-FFF2-40B4-BE49-F238E27FC236}">
                      <a16:creationId xmlns:a16="http://schemas.microsoft.com/office/drawing/2014/main" id="{8685A156-79F2-A74B-A1AF-F3349E5977A6}"/>
                    </a:ext>
                  </a:extLst>
                </p:cNvPr>
                <p:cNvCxnSpPr>
                  <a:stCxn id="28" idx="2"/>
                  <a:endCxn id="24" idx="2"/>
                </p:cNvCxnSpPr>
                <p:nvPr/>
              </p:nvCxnSpPr>
              <p:spPr>
                <a:xfrm flipH="1">
                  <a:off x="7115916" y="4630882"/>
                  <a:ext cx="24039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线连接符 25">
                  <a:extLst>
                    <a:ext uri="{FF2B5EF4-FFF2-40B4-BE49-F238E27FC236}">
                      <a16:creationId xmlns:a16="http://schemas.microsoft.com/office/drawing/2014/main" id="{F4350981-F79E-4045-A19A-33B86864BFA9}"/>
                    </a:ext>
                  </a:extLst>
                </p:cNvPr>
                <p:cNvCxnSpPr>
                  <a:stCxn id="24" idx="1"/>
                  <a:endCxn id="28" idx="1"/>
                </p:cNvCxnSpPr>
                <p:nvPr/>
              </p:nvCxnSpPr>
              <p:spPr>
                <a:xfrm>
                  <a:off x="7296233" y="4195558"/>
                  <a:ext cx="169985" cy="16998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线连接符 26">
                  <a:extLst>
                    <a:ext uri="{FF2B5EF4-FFF2-40B4-BE49-F238E27FC236}">
                      <a16:creationId xmlns:a16="http://schemas.microsoft.com/office/drawing/2014/main" id="{CA07AA4F-46D6-D04A-9433-5E6A5C435A44}"/>
                    </a:ext>
                  </a:extLst>
                </p:cNvPr>
                <p:cNvCxnSpPr>
                  <a:stCxn id="28" idx="3"/>
                  <a:endCxn id="24" idx="3"/>
                </p:cNvCxnSpPr>
                <p:nvPr/>
              </p:nvCxnSpPr>
              <p:spPr>
                <a:xfrm flipH="1">
                  <a:off x="7296233" y="4896220"/>
                  <a:ext cx="169985" cy="169985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5E7107B0-9908-CD4B-BF56-0D774910136E}"/>
                    </a:ext>
                  </a:extLst>
                </p:cNvPr>
                <p:cNvSpPr/>
                <p:nvPr/>
              </p:nvSpPr>
              <p:spPr>
                <a:xfrm>
                  <a:off x="7356311" y="4255636"/>
                  <a:ext cx="750491" cy="750491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00F0C1AE-A081-384B-A164-8AFA4909C7DE}"/>
                  </a:ext>
                </a:extLst>
              </p:cNvPr>
              <p:cNvSpPr txBox="1"/>
              <p:nvPr/>
            </p:nvSpPr>
            <p:spPr>
              <a:xfrm>
                <a:off x="7296233" y="4491263"/>
                <a:ext cx="3276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100" dirty="0"/>
                  <a:t>65</a:t>
                </a:r>
                <a:endParaRPr kumimoji="1" lang="zh-CN" altLang="en-US" sz="1100" dirty="0"/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FD211275-1951-684B-B448-FA987DC03AB0}"/>
                  </a:ext>
                </a:extLst>
              </p:cNvPr>
              <p:cNvSpPr txBox="1"/>
              <p:nvPr/>
            </p:nvSpPr>
            <p:spPr>
              <a:xfrm rot="2699741">
                <a:off x="7400821" y="4291740"/>
                <a:ext cx="3276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100" dirty="0"/>
                  <a:t>70</a:t>
                </a:r>
                <a:endParaRPr kumimoji="1" lang="zh-CN" altLang="en-US" sz="1100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2084A977-FC86-C942-A133-09564E5D29D1}"/>
                  </a:ext>
                </a:extLst>
              </p:cNvPr>
              <p:cNvSpPr txBox="1"/>
              <p:nvPr/>
            </p:nvSpPr>
            <p:spPr>
              <a:xfrm rot="18848158">
                <a:off x="7371272" y="4706746"/>
                <a:ext cx="32765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100" dirty="0"/>
                  <a:t>60</a:t>
                </a:r>
                <a:endParaRPr kumimoji="1" lang="zh-CN" altLang="en-US" sz="11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2867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869C1-C386-2A47-B90B-60ED2276A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屈光度调节</a:t>
            </a:r>
            <a:endParaRPr kumimoji="1" lang="zh-CN" altLang="en-US" dirty="0"/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EE59E8A0-20DE-E947-BB5A-18AE63C312A0}"/>
              </a:ext>
            </a:extLst>
          </p:cNvPr>
          <p:cNvGrpSpPr/>
          <p:nvPr/>
        </p:nvGrpSpPr>
        <p:grpSpPr>
          <a:xfrm>
            <a:off x="633551" y="1081534"/>
            <a:ext cx="4251270" cy="4061966"/>
            <a:chOff x="320730" y="604077"/>
            <a:chExt cx="5683328" cy="5430256"/>
          </a:xfrm>
        </p:grpSpPr>
        <p:pic>
          <p:nvPicPr>
            <p:cNvPr id="4" name="图片 3" descr="20150809_011332000_iOS.jpg">
              <a:extLst>
                <a:ext uri="{FF2B5EF4-FFF2-40B4-BE49-F238E27FC236}">
                  <a16:creationId xmlns:a16="http://schemas.microsoft.com/office/drawing/2014/main" id="{B93E0EE6-177B-214D-9420-C20F090026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78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99" t="30805" r="9646"/>
            <a:stretch/>
          </p:blipFill>
          <p:spPr>
            <a:xfrm>
              <a:off x="320730" y="2437121"/>
              <a:ext cx="5683328" cy="35972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图片 4" descr="20150809_011332000_iOS.jpg">
              <a:extLst>
                <a:ext uri="{FF2B5EF4-FFF2-40B4-BE49-F238E27FC236}">
                  <a16:creationId xmlns:a16="http://schemas.microsoft.com/office/drawing/2014/main" id="{29EABC05-3B86-B14C-9905-B30E90F781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3295" b="99509" l="9954" r="92188">
                          <a14:foregroundMark x1="30729" y1="58988" x2="20351" y2="87138"/>
                          <a14:foregroundMark x1="69599" y1="64437" x2="75193" y2="88843"/>
                          <a14:backgroundMark x1="86709" y1="44525" x2="90220" y2="59737"/>
                          <a14:backgroundMark x1="53588" y1="36054" x2="45042" y2="86209"/>
                          <a14:backgroundMark x1="44483" y1="51085" x2="44753" y2="66684"/>
                          <a14:backgroundMark x1="41802" y1="76446" x2="41802" y2="863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99" t="30805" r="9646"/>
            <a:stretch/>
          </p:blipFill>
          <p:spPr>
            <a:xfrm>
              <a:off x="320730" y="2437121"/>
              <a:ext cx="5683328" cy="359721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5C72E534-B485-5F4F-BF4A-43566B30CA50}"/>
                </a:ext>
              </a:extLst>
            </p:cNvPr>
            <p:cNvSpPr/>
            <p:nvPr/>
          </p:nvSpPr>
          <p:spPr>
            <a:xfrm>
              <a:off x="3772317" y="1807208"/>
              <a:ext cx="230926" cy="564418"/>
            </a:xfrm>
            <a:prstGeom prst="triangl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185318F-E9F5-3445-9686-E193968C65F9}"/>
                </a:ext>
              </a:extLst>
            </p:cNvPr>
            <p:cNvSpPr/>
            <p:nvPr/>
          </p:nvSpPr>
          <p:spPr>
            <a:xfrm>
              <a:off x="2143009" y="960581"/>
              <a:ext cx="3463880" cy="84662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" name="组 29">
              <a:extLst>
                <a:ext uri="{FF2B5EF4-FFF2-40B4-BE49-F238E27FC236}">
                  <a16:creationId xmlns:a16="http://schemas.microsoft.com/office/drawing/2014/main" id="{BE3E752B-FE1D-324F-A442-BD9814DBDC37}"/>
                </a:ext>
              </a:extLst>
            </p:cNvPr>
            <p:cNvGrpSpPr/>
            <p:nvPr/>
          </p:nvGrpSpPr>
          <p:grpSpPr>
            <a:xfrm>
              <a:off x="2476569" y="1336860"/>
              <a:ext cx="2540179" cy="470348"/>
              <a:chOff x="6182117" y="2377259"/>
              <a:chExt cx="2540179" cy="470348"/>
            </a:xfrm>
          </p:grpSpPr>
          <p:grpSp>
            <p:nvGrpSpPr>
              <p:cNvPr id="9" name="组 13">
                <a:extLst>
                  <a:ext uri="{FF2B5EF4-FFF2-40B4-BE49-F238E27FC236}">
                    <a16:creationId xmlns:a16="http://schemas.microsoft.com/office/drawing/2014/main" id="{45C4B219-371D-B940-9A7E-B5D5A0194992}"/>
                  </a:ext>
                </a:extLst>
              </p:cNvPr>
              <p:cNvGrpSpPr/>
              <p:nvPr/>
            </p:nvGrpSpPr>
            <p:grpSpPr>
              <a:xfrm>
                <a:off x="7312634" y="2377259"/>
                <a:ext cx="282242" cy="470348"/>
                <a:chOff x="6812296" y="2642503"/>
                <a:chExt cx="384876" cy="641384"/>
              </a:xfrm>
            </p:grpSpPr>
            <p:cxnSp>
              <p:nvCxnSpPr>
                <p:cNvPr id="22" name="直线连接符 21">
                  <a:extLst>
                    <a:ext uri="{FF2B5EF4-FFF2-40B4-BE49-F238E27FC236}">
                      <a16:creationId xmlns:a16="http://schemas.microsoft.com/office/drawing/2014/main" id="{E8530CF6-9470-BD41-AEAA-DDC5FD16CBC6}"/>
                    </a:ext>
                  </a:extLst>
                </p:cNvPr>
                <p:cNvCxnSpPr/>
                <p:nvPr/>
              </p:nvCxnSpPr>
              <p:spPr>
                <a:xfrm>
                  <a:off x="7197172" y="2642503"/>
                  <a:ext cx="0" cy="641384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线连接符 22">
                  <a:extLst>
                    <a:ext uri="{FF2B5EF4-FFF2-40B4-BE49-F238E27FC236}">
                      <a16:creationId xmlns:a16="http://schemas.microsoft.com/office/drawing/2014/main" id="{6012B0DF-81EB-8748-906C-A413E2A5AEBC}"/>
                    </a:ext>
                  </a:extLst>
                </p:cNvPr>
                <p:cNvCxnSpPr/>
                <p:nvPr/>
              </p:nvCxnSpPr>
              <p:spPr>
                <a:xfrm>
                  <a:off x="6812296" y="2899056"/>
                  <a:ext cx="0" cy="384831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" name="组 14">
                <a:extLst>
                  <a:ext uri="{FF2B5EF4-FFF2-40B4-BE49-F238E27FC236}">
                    <a16:creationId xmlns:a16="http://schemas.microsoft.com/office/drawing/2014/main" id="{8E4917A7-6C09-3345-8C1D-71CB4A289766}"/>
                  </a:ext>
                </a:extLst>
              </p:cNvPr>
              <p:cNvGrpSpPr/>
              <p:nvPr/>
            </p:nvGrpSpPr>
            <p:grpSpPr>
              <a:xfrm>
                <a:off x="7877118" y="2377259"/>
                <a:ext cx="282242" cy="470348"/>
                <a:chOff x="6812296" y="2642503"/>
                <a:chExt cx="384876" cy="641384"/>
              </a:xfrm>
            </p:grpSpPr>
            <p:cxnSp>
              <p:nvCxnSpPr>
                <p:cNvPr id="20" name="直线连接符 19">
                  <a:extLst>
                    <a:ext uri="{FF2B5EF4-FFF2-40B4-BE49-F238E27FC236}">
                      <a16:creationId xmlns:a16="http://schemas.microsoft.com/office/drawing/2014/main" id="{896D7771-A954-8241-8D7B-802C8A5B42C6}"/>
                    </a:ext>
                  </a:extLst>
                </p:cNvPr>
                <p:cNvCxnSpPr/>
                <p:nvPr/>
              </p:nvCxnSpPr>
              <p:spPr>
                <a:xfrm>
                  <a:off x="7197172" y="2642503"/>
                  <a:ext cx="0" cy="641384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线连接符 20">
                  <a:extLst>
                    <a:ext uri="{FF2B5EF4-FFF2-40B4-BE49-F238E27FC236}">
                      <a16:creationId xmlns:a16="http://schemas.microsoft.com/office/drawing/2014/main" id="{F829B8DD-49CE-B840-BD9A-D59375D1AA95}"/>
                    </a:ext>
                  </a:extLst>
                </p:cNvPr>
                <p:cNvCxnSpPr/>
                <p:nvPr/>
              </p:nvCxnSpPr>
              <p:spPr>
                <a:xfrm>
                  <a:off x="6812296" y="2899056"/>
                  <a:ext cx="0" cy="384831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组 17">
                <a:extLst>
                  <a:ext uri="{FF2B5EF4-FFF2-40B4-BE49-F238E27FC236}">
                    <a16:creationId xmlns:a16="http://schemas.microsoft.com/office/drawing/2014/main" id="{98304A14-D7A6-0B43-A1C8-16183BFF1320}"/>
                  </a:ext>
                </a:extLst>
              </p:cNvPr>
              <p:cNvGrpSpPr/>
              <p:nvPr/>
            </p:nvGrpSpPr>
            <p:grpSpPr>
              <a:xfrm>
                <a:off x="6746600" y="2377259"/>
                <a:ext cx="282242" cy="470348"/>
                <a:chOff x="6812296" y="2642503"/>
                <a:chExt cx="384876" cy="641384"/>
              </a:xfrm>
            </p:grpSpPr>
            <p:cxnSp>
              <p:nvCxnSpPr>
                <p:cNvPr id="18" name="直线连接符 17">
                  <a:extLst>
                    <a:ext uri="{FF2B5EF4-FFF2-40B4-BE49-F238E27FC236}">
                      <a16:creationId xmlns:a16="http://schemas.microsoft.com/office/drawing/2014/main" id="{CC499875-1C51-F14B-BDFB-F7BD479A22B6}"/>
                    </a:ext>
                  </a:extLst>
                </p:cNvPr>
                <p:cNvCxnSpPr/>
                <p:nvPr/>
              </p:nvCxnSpPr>
              <p:spPr>
                <a:xfrm>
                  <a:off x="7197172" y="2642503"/>
                  <a:ext cx="0" cy="641384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线连接符 18">
                  <a:extLst>
                    <a:ext uri="{FF2B5EF4-FFF2-40B4-BE49-F238E27FC236}">
                      <a16:creationId xmlns:a16="http://schemas.microsoft.com/office/drawing/2014/main" id="{C10DE07E-C475-6E42-A035-66CFED77E3B4}"/>
                    </a:ext>
                  </a:extLst>
                </p:cNvPr>
                <p:cNvCxnSpPr/>
                <p:nvPr/>
              </p:nvCxnSpPr>
              <p:spPr>
                <a:xfrm>
                  <a:off x="6812296" y="2899056"/>
                  <a:ext cx="0" cy="384831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组 20">
                <a:extLst>
                  <a:ext uri="{FF2B5EF4-FFF2-40B4-BE49-F238E27FC236}">
                    <a16:creationId xmlns:a16="http://schemas.microsoft.com/office/drawing/2014/main" id="{824452F7-2223-3241-B7C0-609FDA9A382F}"/>
                  </a:ext>
                </a:extLst>
              </p:cNvPr>
              <p:cNvGrpSpPr/>
              <p:nvPr/>
            </p:nvGrpSpPr>
            <p:grpSpPr>
              <a:xfrm>
                <a:off x="8440054" y="2377259"/>
                <a:ext cx="282242" cy="470348"/>
                <a:chOff x="6812296" y="2642503"/>
                <a:chExt cx="384876" cy="641384"/>
              </a:xfrm>
            </p:grpSpPr>
            <p:cxnSp>
              <p:nvCxnSpPr>
                <p:cNvPr id="16" name="直线连接符 15">
                  <a:extLst>
                    <a:ext uri="{FF2B5EF4-FFF2-40B4-BE49-F238E27FC236}">
                      <a16:creationId xmlns:a16="http://schemas.microsoft.com/office/drawing/2014/main" id="{CC01B03A-4860-6E44-9324-F652835A27D6}"/>
                    </a:ext>
                  </a:extLst>
                </p:cNvPr>
                <p:cNvCxnSpPr/>
                <p:nvPr/>
              </p:nvCxnSpPr>
              <p:spPr>
                <a:xfrm>
                  <a:off x="7197172" y="2642503"/>
                  <a:ext cx="0" cy="641384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线连接符 16">
                  <a:extLst>
                    <a:ext uri="{FF2B5EF4-FFF2-40B4-BE49-F238E27FC236}">
                      <a16:creationId xmlns:a16="http://schemas.microsoft.com/office/drawing/2014/main" id="{FA779B80-EFB5-5643-8171-3EC50748AE23}"/>
                    </a:ext>
                  </a:extLst>
                </p:cNvPr>
                <p:cNvCxnSpPr/>
                <p:nvPr/>
              </p:nvCxnSpPr>
              <p:spPr>
                <a:xfrm>
                  <a:off x="6812296" y="2899056"/>
                  <a:ext cx="0" cy="384831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" name="组 23">
                <a:extLst>
                  <a:ext uri="{FF2B5EF4-FFF2-40B4-BE49-F238E27FC236}">
                    <a16:creationId xmlns:a16="http://schemas.microsoft.com/office/drawing/2014/main" id="{FBB7B93A-4A7B-3648-8E9D-37E5CFBBDCBA}"/>
                  </a:ext>
                </a:extLst>
              </p:cNvPr>
              <p:cNvGrpSpPr/>
              <p:nvPr/>
            </p:nvGrpSpPr>
            <p:grpSpPr>
              <a:xfrm>
                <a:off x="6182117" y="2377259"/>
                <a:ext cx="282242" cy="470348"/>
                <a:chOff x="6812296" y="2642503"/>
                <a:chExt cx="384876" cy="641384"/>
              </a:xfrm>
            </p:grpSpPr>
            <p:cxnSp>
              <p:nvCxnSpPr>
                <p:cNvPr id="14" name="直线连接符 13">
                  <a:extLst>
                    <a:ext uri="{FF2B5EF4-FFF2-40B4-BE49-F238E27FC236}">
                      <a16:creationId xmlns:a16="http://schemas.microsoft.com/office/drawing/2014/main" id="{A80400F9-C3B6-5440-9A36-5B960A3B6CBB}"/>
                    </a:ext>
                  </a:extLst>
                </p:cNvPr>
                <p:cNvCxnSpPr/>
                <p:nvPr/>
              </p:nvCxnSpPr>
              <p:spPr>
                <a:xfrm>
                  <a:off x="7197172" y="2642503"/>
                  <a:ext cx="0" cy="641384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线连接符 14">
                  <a:extLst>
                    <a:ext uri="{FF2B5EF4-FFF2-40B4-BE49-F238E27FC236}">
                      <a16:creationId xmlns:a16="http://schemas.microsoft.com/office/drawing/2014/main" id="{076A4FFF-4C6C-4D4A-A8D8-92D8CFC29E8A}"/>
                    </a:ext>
                  </a:extLst>
                </p:cNvPr>
                <p:cNvCxnSpPr/>
                <p:nvPr/>
              </p:nvCxnSpPr>
              <p:spPr>
                <a:xfrm>
                  <a:off x="6812296" y="2899056"/>
                  <a:ext cx="0" cy="384831"/>
                </a:xfrm>
                <a:prstGeom prst="line">
                  <a:avLst/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A538712-87C9-B945-9159-682D06367FE9}"/>
                </a:ext>
              </a:extLst>
            </p:cNvPr>
            <p:cNvSpPr txBox="1"/>
            <p:nvPr/>
          </p:nvSpPr>
          <p:spPr>
            <a:xfrm>
              <a:off x="2372006" y="616904"/>
              <a:ext cx="707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zh-CN" dirty="0"/>
                <a:t>+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0</a:t>
              </a:r>
              <a:r>
                <a:rPr kumimoji="1" lang="zh-CN" altLang="en-US" dirty="0"/>
                <a:t>  </a:t>
              </a:r>
              <a:r>
                <a:rPr kumimoji="1" lang="en-US" altLang="zh-CN" dirty="0"/>
                <a:t>-</a:t>
              </a:r>
              <a:endParaRPr kumimoji="1" lang="zh-CN" altLang="en-US" dirty="0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4B8DCAC4-5F3C-D746-BD86-B7EA330D005F}"/>
                </a:ext>
              </a:extLst>
            </p:cNvPr>
            <p:cNvSpPr txBox="1"/>
            <p:nvPr/>
          </p:nvSpPr>
          <p:spPr>
            <a:xfrm>
              <a:off x="3034825" y="604077"/>
              <a:ext cx="1474983" cy="369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</a:t>
              </a:r>
              <a:r>
                <a:rPr kumimoji="1" lang="zh-CN" altLang="en-US" dirty="0"/>
                <a:t>        </a:t>
              </a:r>
              <a:r>
                <a:rPr kumimoji="1" lang="en-US" altLang="zh-CN" dirty="0"/>
                <a:t>2</a:t>
              </a:r>
              <a:r>
                <a:rPr kumimoji="1" lang="zh-CN" altLang="en-US" dirty="0"/>
                <a:t>         </a:t>
              </a:r>
              <a:r>
                <a:rPr kumimoji="1" lang="en-US" altLang="zh-CN" dirty="0"/>
                <a:t>3</a:t>
              </a:r>
              <a:r>
                <a:rPr kumimoji="1" lang="zh-CN" altLang="en-US" dirty="0"/>
                <a:t>    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AB5F11B-9774-9847-A1B9-2878C139B3CA}"/>
                </a:ext>
              </a:extLst>
            </p:cNvPr>
            <p:cNvSpPr txBox="1"/>
            <p:nvPr/>
          </p:nvSpPr>
          <p:spPr>
            <a:xfrm>
              <a:off x="320730" y="1606062"/>
              <a:ext cx="1544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近视：</a:t>
              </a:r>
              <a:r>
                <a:rPr kumimoji="1" lang="zh-CN" altLang="zh-CN" dirty="0"/>
                <a:t>-2</a:t>
              </a:r>
              <a:r>
                <a:rPr kumimoji="1" lang="en-US" altLang="zh-CN" dirty="0"/>
                <a:t>.00D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690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87EFD-9E4B-D847-AC8D-9CA546BE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B94EBB-4EC2-F541-A911-05F5A6C11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显微镜基座上：主开关</a:t>
            </a:r>
            <a:endParaRPr kumimoji="1" lang="en-US" altLang="zh-CN" dirty="0"/>
          </a:p>
          <a:p>
            <a:r>
              <a:rPr lang="zh-CN" altLang="en-US" dirty="0"/>
              <a:t>脚踏上：临时开关、亮度</a:t>
            </a:r>
            <a:endParaRPr lang="en-US" altLang="zh-CN" dirty="0"/>
          </a:p>
          <a:p>
            <a:r>
              <a:rPr lang="zh-CN" altLang="en-US" dirty="0"/>
              <a:t>其他开关</a:t>
            </a:r>
          </a:p>
          <a:p>
            <a:pPr lvl="1"/>
            <a:r>
              <a:rPr lang="zh-CN" altLang="en-US" dirty="0"/>
              <a:t>调整反射镜位置的红光反射开关</a:t>
            </a:r>
            <a:r>
              <a:rPr lang="en-US" altLang="zh-CN" dirty="0"/>
              <a:t>,</a:t>
            </a:r>
          </a:p>
          <a:p>
            <a:pPr lvl="1"/>
            <a:r>
              <a:rPr lang="zh-CN" altLang="en-US" dirty="0"/>
              <a:t>保护患者黄斑的阴影开关</a:t>
            </a:r>
          </a:p>
          <a:p>
            <a:pPr lvl="1"/>
            <a:r>
              <a:rPr lang="zh-CN" altLang="en-US" dirty="0"/>
              <a:t>滤光片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0248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0BA916-D1C5-154F-8B90-748909F91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3AFCEA-963C-B84C-9D78-A3D24D11D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担任一天显微镜调节员，为每台手术：</a:t>
            </a:r>
            <a:endParaRPr lang="en-US" altLang="zh-CN" dirty="0"/>
          </a:p>
          <a:p>
            <a:pPr lvl="1"/>
            <a:r>
              <a:rPr lang="zh-CN" altLang="en-US" dirty="0"/>
              <a:t>复位显微镜</a:t>
            </a:r>
            <a:endParaRPr lang="en-US" altLang="zh-CN" dirty="0"/>
          </a:p>
          <a:p>
            <a:pPr lvl="1"/>
            <a:r>
              <a:rPr lang="zh-CN" altLang="en-US" dirty="0"/>
              <a:t>询问术者和助手的屈光度和瞳距，并调整</a:t>
            </a:r>
            <a:endParaRPr lang="en-US" altLang="zh-CN" dirty="0"/>
          </a:p>
          <a:p>
            <a:pPr lvl="1"/>
            <a:r>
              <a:rPr lang="zh-CN" altLang="en-US" dirty="0"/>
              <a:t>开、关显微镜灯光，并调整亮度</a:t>
            </a:r>
            <a:endParaRPr lang="en-US" altLang="zh-CN" dirty="0"/>
          </a:p>
          <a:p>
            <a:r>
              <a:rPr lang="zh-CN" altLang="en-US" dirty="0"/>
              <a:t>借阅手术显微镜说明书</a:t>
            </a:r>
          </a:p>
          <a:p>
            <a:pPr marL="457200" lvl="1" indent="0">
              <a:buNone/>
            </a:pP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6504497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3078</TotalTime>
  <Words>1094</Words>
  <Application>Microsoft Macintosh PowerPoint</Application>
  <PresentationFormat>全屏显示(16:9)</PresentationFormat>
  <Paragraphs>94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Arial</vt:lpstr>
      <vt:lpstr>Calibri</vt:lpstr>
      <vt:lpstr>宽屏公开课演讲</vt:lpstr>
      <vt:lpstr>显微镜操作</vt:lpstr>
      <vt:lpstr>初始化</vt:lpstr>
      <vt:lpstr>显微镜复位</vt:lpstr>
      <vt:lpstr>显微镜复位：z轴</vt:lpstr>
      <vt:lpstr>瞳距调节</vt:lpstr>
      <vt:lpstr>屈光度调节</vt:lpstr>
      <vt:lpstr>开灯</vt:lpstr>
      <vt:lpstr>作业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130</cp:revision>
  <dcterms:created xsi:type="dcterms:W3CDTF">2015-08-23T19:17:07Z</dcterms:created>
  <dcterms:modified xsi:type="dcterms:W3CDTF">2019-06-19T07:30:29Z</dcterms:modified>
</cp:coreProperties>
</file>

<file path=docProps/thumbnail.jpeg>
</file>